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797" userDrawn="1">
          <p15:clr>
            <a:srgbClr val="A4A3A4"/>
          </p15:clr>
        </p15:guide>
        <p15:guide id="3" pos="3362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F2F5FD"/>
    <a:srgbClr val="2A8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116"/>
    <p:restoredTop sz="96327"/>
  </p:normalViewPr>
  <p:slideViewPr>
    <p:cSldViewPr snapToGrid="0" showGuides="1">
      <p:cViewPr>
        <p:scale>
          <a:sx n="137" d="100"/>
          <a:sy n="137" d="100"/>
        </p:scale>
        <p:origin x="1672" y="144"/>
      </p:cViewPr>
      <p:guideLst>
        <p:guide orient="horz" pos="2880"/>
        <p:guide pos="1797"/>
        <p:guide pos="3362"/>
        <p:guide pos="278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536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607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86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204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039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17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45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61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073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24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009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2D25-0F00-3041-BE86-01932C614B81}" type="datetimeFigureOut">
              <a:rPr lang="es-CO" smtClean="0"/>
              <a:t>27/06/23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5650-20AD-2B4E-B309-3177F73D388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309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ángulo 55">
            <a:extLst>
              <a:ext uri="{FF2B5EF4-FFF2-40B4-BE49-F238E27FC236}">
                <a16:creationId xmlns:a16="http://schemas.microsoft.com/office/drawing/2014/main" id="{3F69B61F-755F-8600-D828-9A67C3068DC8}"/>
              </a:ext>
            </a:extLst>
          </p:cNvPr>
          <p:cNvSpPr/>
          <p:nvPr/>
        </p:nvSpPr>
        <p:spPr>
          <a:xfrm>
            <a:off x="5385539" y="947777"/>
            <a:ext cx="1472459" cy="7803336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tlCol="0" anchor="ctr"/>
          <a:lstStyle/>
          <a:p>
            <a:endParaRPr lang="es-CO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F7AF282-7A13-977E-BC09-9F13CC31D643}"/>
              </a:ext>
            </a:extLst>
          </p:cNvPr>
          <p:cNvSpPr/>
          <p:nvPr/>
        </p:nvSpPr>
        <p:spPr>
          <a:xfrm>
            <a:off x="1" y="0"/>
            <a:ext cx="6858000" cy="954992"/>
          </a:xfrm>
          <a:prstGeom prst="rect">
            <a:avLst/>
          </a:prstGeom>
          <a:solidFill>
            <a:srgbClr val="F2F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tlCol="0" anchor="ctr"/>
          <a:lstStyle/>
          <a:p>
            <a:r>
              <a:rPr lang="es-CO" sz="2800" b="1" dirty="0">
                <a:solidFill>
                  <a:srgbClr val="2A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de negocio</a:t>
            </a:r>
            <a:br>
              <a:rPr lang="es-CO" sz="2800" b="1" dirty="0">
                <a:solidFill>
                  <a:srgbClr val="2A83C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Vertical </a:t>
            </a:r>
            <a:r>
              <a:rPr lang="es-CO" sz="14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Canvas</a:t>
            </a:r>
            <a:endParaRPr lang="es-CO" sz="14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81A3B593-3609-0083-12E1-4483826DF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4156" y="277471"/>
            <a:ext cx="742950" cy="35242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F2BFC48C-BF2A-433F-047B-5D20550655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65522" y="277471"/>
            <a:ext cx="600075" cy="40005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E4D114-67A5-34F2-3828-AFCFF507A992}"/>
              </a:ext>
            </a:extLst>
          </p:cNvPr>
          <p:cNvCxnSpPr>
            <a:cxnSpLocks/>
          </p:cNvCxnSpPr>
          <p:nvPr/>
        </p:nvCxnSpPr>
        <p:spPr>
          <a:xfrm>
            <a:off x="5374814" y="277471"/>
            <a:ext cx="0" cy="400050"/>
          </a:xfrm>
          <a:prstGeom prst="line">
            <a:avLst/>
          </a:prstGeom>
          <a:ln w="15875">
            <a:solidFill>
              <a:srgbClr val="298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EA5CFFB-853F-F1A5-9380-E57E0710F73C}"/>
              </a:ext>
            </a:extLst>
          </p:cNvPr>
          <p:cNvSpPr txBox="1"/>
          <p:nvPr/>
        </p:nvSpPr>
        <p:spPr>
          <a:xfrm>
            <a:off x="341833" y="1262769"/>
            <a:ext cx="27574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 es el propósito que me conecta con la sociedad?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2678D94-77D9-DA01-72E7-921A57AF8D27}"/>
              </a:ext>
            </a:extLst>
          </p:cNvPr>
          <p:cNvSpPr txBox="1"/>
          <p:nvPr/>
        </p:nvSpPr>
        <p:spPr>
          <a:xfrm>
            <a:off x="341833" y="1056233"/>
            <a:ext cx="84350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07ACA14-E3B7-98FE-C401-189646360833}"/>
              </a:ext>
            </a:extLst>
          </p:cNvPr>
          <p:cNvSpPr txBox="1"/>
          <p:nvPr/>
        </p:nvSpPr>
        <p:spPr>
          <a:xfrm>
            <a:off x="341833" y="1965093"/>
            <a:ext cx="74251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6FFA813-D89E-D10A-5F1A-3AC5EF578E4F}"/>
              </a:ext>
            </a:extLst>
          </p:cNvPr>
          <p:cNvSpPr txBox="1"/>
          <p:nvPr/>
        </p:nvSpPr>
        <p:spPr>
          <a:xfrm>
            <a:off x="341833" y="2160017"/>
            <a:ext cx="25816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¿Cuáles son los objetivos financieros o de mercado?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C90A065-9BDA-58A0-B5E2-EAE3CC797594}"/>
              </a:ext>
            </a:extLst>
          </p:cNvPr>
          <p:cNvSpPr txBox="1"/>
          <p:nvPr/>
        </p:nvSpPr>
        <p:spPr>
          <a:xfrm>
            <a:off x="341833" y="3879610"/>
            <a:ext cx="1313180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Relacionamiento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0310611-222B-AD43-ECB3-F4C81F51DE82}"/>
              </a:ext>
            </a:extLst>
          </p:cNvPr>
          <p:cNvSpPr txBox="1"/>
          <p:nvPr/>
        </p:nvSpPr>
        <p:spPr>
          <a:xfrm>
            <a:off x="341834" y="4066335"/>
            <a:ext cx="236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 los atributos en la relación con el cliente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0E5801F-CB40-BF6A-9FB2-711763F2183D}"/>
              </a:ext>
            </a:extLst>
          </p:cNvPr>
          <p:cNvSpPr txBox="1"/>
          <p:nvPr/>
        </p:nvSpPr>
        <p:spPr>
          <a:xfrm>
            <a:off x="2930439" y="3879610"/>
            <a:ext cx="1508746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ingresos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334EDC3-1FE5-0D82-AA21-9E76B5A09E33}"/>
              </a:ext>
            </a:extLst>
          </p:cNvPr>
          <p:cNvSpPr txBox="1"/>
          <p:nvPr/>
        </p:nvSpPr>
        <p:spPr>
          <a:xfrm>
            <a:off x="2930439" y="4066335"/>
            <a:ext cx="12618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ingresa dinero?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1E8C1DFA-FF84-473E-1EC0-19F162032CD1}"/>
              </a:ext>
            </a:extLst>
          </p:cNvPr>
          <p:cNvSpPr txBox="1"/>
          <p:nvPr/>
        </p:nvSpPr>
        <p:spPr>
          <a:xfrm>
            <a:off x="341832" y="7005430"/>
            <a:ext cx="1243997" cy="307777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07EA2277-1436-1DFB-4963-70DBDF4468D2}"/>
              </a:ext>
            </a:extLst>
          </p:cNvPr>
          <p:cNvSpPr txBox="1"/>
          <p:nvPr/>
        </p:nvSpPr>
        <p:spPr>
          <a:xfrm>
            <a:off x="1594695" y="7005430"/>
            <a:ext cx="1258042" cy="307777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Colaboradores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0F6E3D2-DF0A-49D2-B42F-42427C85A8D4}"/>
              </a:ext>
            </a:extLst>
          </p:cNvPr>
          <p:cNvSpPr txBox="1"/>
          <p:nvPr/>
        </p:nvSpPr>
        <p:spPr>
          <a:xfrm>
            <a:off x="2845835" y="7005431"/>
            <a:ext cx="1247453" cy="302528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Aliados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23799E9-FFA5-7532-16BB-FDB78D58AA69}"/>
              </a:ext>
            </a:extLst>
          </p:cNvPr>
          <p:cNvSpPr txBox="1"/>
          <p:nvPr/>
        </p:nvSpPr>
        <p:spPr>
          <a:xfrm>
            <a:off x="4110197" y="7005430"/>
            <a:ext cx="1243096" cy="307777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 activos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0257FA5-26E0-835B-E82F-49E05622B22B}"/>
              </a:ext>
            </a:extLst>
          </p:cNvPr>
          <p:cNvSpPr txBox="1"/>
          <p:nvPr/>
        </p:nvSpPr>
        <p:spPr>
          <a:xfrm>
            <a:off x="5480517" y="954992"/>
            <a:ext cx="614774" cy="307777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r>
              <a:rPr lang="es-CO" sz="1400" dirty="0" err="1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KPI´s</a:t>
            </a:r>
            <a:endParaRPr lang="es-CO" sz="1400" dirty="0">
              <a:solidFill>
                <a:srgbClr val="2983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DE7C7BA8-91D4-46B6-F82F-5F91938F86FE}"/>
              </a:ext>
            </a:extLst>
          </p:cNvPr>
          <p:cNvSpPr txBox="1"/>
          <p:nvPr/>
        </p:nvSpPr>
        <p:spPr>
          <a:xfrm>
            <a:off x="341833" y="2865203"/>
            <a:ext cx="867545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Segmento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EB927514-5215-9E73-E189-4B77D6BCBD43}"/>
              </a:ext>
            </a:extLst>
          </p:cNvPr>
          <p:cNvSpPr txBox="1"/>
          <p:nvPr/>
        </p:nvSpPr>
        <p:spPr>
          <a:xfrm>
            <a:off x="341833" y="3060127"/>
            <a:ext cx="16081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quién va dirigida la solución?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C213FF56-6EEE-0E99-B000-6DBAFF83DCC3}"/>
              </a:ext>
            </a:extLst>
          </p:cNvPr>
          <p:cNvSpPr txBox="1"/>
          <p:nvPr/>
        </p:nvSpPr>
        <p:spPr>
          <a:xfrm>
            <a:off x="2899629" y="3055694"/>
            <a:ext cx="23150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resolver mejor el problema que otros? 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BDE4E41C-600F-0702-3F7F-5CECCAFE7E80}"/>
              </a:ext>
            </a:extLst>
          </p:cNvPr>
          <p:cNvSpPr txBox="1"/>
          <p:nvPr/>
        </p:nvSpPr>
        <p:spPr>
          <a:xfrm>
            <a:off x="341833" y="5536543"/>
            <a:ext cx="1212191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clave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2DFA1CFB-5E71-00D5-B5EC-52B042001E1F}"/>
              </a:ext>
            </a:extLst>
          </p:cNvPr>
          <p:cNvSpPr txBox="1"/>
          <p:nvPr/>
        </p:nvSpPr>
        <p:spPr>
          <a:xfrm>
            <a:off x="341833" y="5723268"/>
            <a:ext cx="2581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¿Cuáles son las actividades clave?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F03EA644-6830-4E25-9A44-CCC20722F999}"/>
              </a:ext>
            </a:extLst>
          </p:cNvPr>
          <p:cNvSpPr txBox="1"/>
          <p:nvPr/>
        </p:nvSpPr>
        <p:spPr>
          <a:xfrm>
            <a:off x="2930439" y="5536543"/>
            <a:ext cx="1375698" cy="2616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CO" sz="1100" b="1" dirty="0">
                <a:solidFill>
                  <a:srgbClr val="2983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costos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7756697C-CBFA-81BB-B8AD-8CE2676AAD34}"/>
              </a:ext>
            </a:extLst>
          </p:cNvPr>
          <p:cNvSpPr txBox="1"/>
          <p:nvPr/>
        </p:nvSpPr>
        <p:spPr>
          <a:xfrm>
            <a:off x="2930439" y="5723268"/>
            <a:ext cx="23067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 los principales egresos, fijos o variables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C9ECFF14-D978-4B10-081E-95428FA2EA55}"/>
              </a:ext>
            </a:extLst>
          </p:cNvPr>
          <p:cNvSpPr txBox="1"/>
          <p:nvPr/>
        </p:nvSpPr>
        <p:spPr>
          <a:xfrm>
            <a:off x="341834" y="7194608"/>
            <a:ext cx="12439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requeridas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DFC6EE0B-7CBF-E532-B039-051EE328BED8}"/>
              </a:ext>
            </a:extLst>
          </p:cNvPr>
          <p:cNvSpPr txBox="1"/>
          <p:nvPr/>
        </p:nvSpPr>
        <p:spPr>
          <a:xfrm>
            <a:off x="1594696" y="7194608"/>
            <a:ext cx="12405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estas habilidades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178BB31F-FA56-45CC-D9FC-68E1B42D2BD0}"/>
              </a:ext>
            </a:extLst>
          </p:cNvPr>
          <p:cNvSpPr txBox="1"/>
          <p:nvPr/>
        </p:nvSpPr>
        <p:spPr>
          <a:xfrm>
            <a:off x="2845836" y="7194608"/>
            <a:ext cx="1247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requeridos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1EF2E42E-EF4A-F20F-C779-278E676865BC}"/>
              </a:ext>
            </a:extLst>
          </p:cNvPr>
          <p:cNvSpPr txBox="1"/>
          <p:nvPr/>
        </p:nvSpPr>
        <p:spPr>
          <a:xfrm>
            <a:off x="4110198" y="7194608"/>
            <a:ext cx="12474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requeridos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F74BF868-D8F4-5B72-2CB9-5ECC961A317B}"/>
              </a:ext>
            </a:extLst>
          </p:cNvPr>
          <p:cNvCxnSpPr>
            <a:cxnSpLocks/>
          </p:cNvCxnSpPr>
          <p:nvPr/>
        </p:nvCxnSpPr>
        <p:spPr>
          <a:xfrm>
            <a:off x="5374814" y="954992"/>
            <a:ext cx="0" cy="7796121"/>
          </a:xfrm>
          <a:prstGeom prst="line">
            <a:avLst/>
          </a:prstGeom>
          <a:ln w="9525">
            <a:solidFill>
              <a:srgbClr val="2A83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ángulo redondeado 63">
            <a:extLst>
              <a:ext uri="{FF2B5EF4-FFF2-40B4-BE49-F238E27FC236}">
                <a16:creationId xmlns:a16="http://schemas.microsoft.com/office/drawing/2014/main" id="{D6493CB5-BB82-CC29-043F-128A164634E3}"/>
              </a:ext>
            </a:extLst>
          </p:cNvPr>
          <p:cNvSpPr/>
          <p:nvPr/>
        </p:nvSpPr>
        <p:spPr>
          <a:xfrm>
            <a:off x="433686" y="7419584"/>
            <a:ext cx="1082630" cy="1440000"/>
          </a:xfrm>
          <a:prstGeom prst="roundRect">
            <a:avLst>
              <a:gd name="adj" fmla="val 4913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5" name="Rectángulo redondeado 64">
            <a:extLst>
              <a:ext uri="{FF2B5EF4-FFF2-40B4-BE49-F238E27FC236}">
                <a16:creationId xmlns:a16="http://schemas.microsoft.com/office/drawing/2014/main" id="{6704E9D6-EC0F-DEAF-12C9-FAEA642CA231}"/>
              </a:ext>
            </a:extLst>
          </p:cNvPr>
          <p:cNvSpPr/>
          <p:nvPr/>
        </p:nvSpPr>
        <p:spPr>
          <a:xfrm>
            <a:off x="1675111" y="7419584"/>
            <a:ext cx="1082630" cy="1440000"/>
          </a:xfrm>
          <a:prstGeom prst="roundRect">
            <a:avLst>
              <a:gd name="adj" fmla="val 4913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95319BEC-2544-AB12-9FAF-92886EBBD586}"/>
              </a:ext>
            </a:extLst>
          </p:cNvPr>
          <p:cNvSpPr/>
          <p:nvPr/>
        </p:nvSpPr>
        <p:spPr>
          <a:xfrm>
            <a:off x="2938761" y="7419584"/>
            <a:ext cx="1082630" cy="1440000"/>
          </a:xfrm>
          <a:prstGeom prst="roundRect">
            <a:avLst>
              <a:gd name="adj" fmla="val 4913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68" name="Rectángulo redondeado 67">
            <a:extLst>
              <a:ext uri="{FF2B5EF4-FFF2-40B4-BE49-F238E27FC236}">
                <a16:creationId xmlns:a16="http://schemas.microsoft.com/office/drawing/2014/main" id="{3B385CAE-C1CE-2649-7EE7-0DC532A32175}"/>
              </a:ext>
            </a:extLst>
          </p:cNvPr>
          <p:cNvSpPr/>
          <p:nvPr/>
        </p:nvSpPr>
        <p:spPr>
          <a:xfrm>
            <a:off x="4180186" y="7419584"/>
            <a:ext cx="1082630" cy="1440000"/>
          </a:xfrm>
          <a:prstGeom prst="roundRect">
            <a:avLst>
              <a:gd name="adj" fmla="val 4913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4" name="Rectángulo redondeado 73">
            <a:extLst>
              <a:ext uri="{FF2B5EF4-FFF2-40B4-BE49-F238E27FC236}">
                <a16:creationId xmlns:a16="http://schemas.microsoft.com/office/drawing/2014/main" id="{6A1261D5-7496-984C-9687-02F18677B968}"/>
              </a:ext>
            </a:extLst>
          </p:cNvPr>
          <p:cNvSpPr/>
          <p:nvPr/>
        </p:nvSpPr>
        <p:spPr>
          <a:xfrm>
            <a:off x="433686" y="1472693"/>
            <a:ext cx="4780999" cy="203513"/>
          </a:xfrm>
          <a:prstGeom prst="roundRect">
            <a:avLst>
              <a:gd name="adj" fmla="val 1283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2" name="Rectángulo redondeado 91">
            <a:extLst>
              <a:ext uri="{FF2B5EF4-FFF2-40B4-BE49-F238E27FC236}">
                <a16:creationId xmlns:a16="http://schemas.microsoft.com/office/drawing/2014/main" id="{0728F2C3-7B1A-3847-FBEE-87B6BAA5A870}"/>
              </a:ext>
            </a:extLst>
          </p:cNvPr>
          <p:cNvSpPr/>
          <p:nvPr/>
        </p:nvSpPr>
        <p:spPr>
          <a:xfrm>
            <a:off x="433686" y="2385467"/>
            <a:ext cx="4818404" cy="203513"/>
          </a:xfrm>
          <a:prstGeom prst="roundRect">
            <a:avLst>
              <a:gd name="adj" fmla="val 1283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5" name="Rectángulo redondeado 94">
            <a:extLst>
              <a:ext uri="{FF2B5EF4-FFF2-40B4-BE49-F238E27FC236}">
                <a16:creationId xmlns:a16="http://schemas.microsoft.com/office/drawing/2014/main" id="{B35EC6F6-A7AB-ED02-A394-814A927AB948}"/>
              </a:ext>
            </a:extLst>
          </p:cNvPr>
          <p:cNvSpPr/>
          <p:nvPr/>
        </p:nvSpPr>
        <p:spPr>
          <a:xfrm>
            <a:off x="436861" y="3285577"/>
            <a:ext cx="2274589" cy="203513"/>
          </a:xfrm>
          <a:prstGeom prst="roundRect">
            <a:avLst>
              <a:gd name="adj" fmla="val 13692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6" name="Rectángulo redondeado 95">
            <a:extLst>
              <a:ext uri="{FF2B5EF4-FFF2-40B4-BE49-F238E27FC236}">
                <a16:creationId xmlns:a16="http://schemas.microsoft.com/office/drawing/2014/main" id="{D859F557-FD1F-A8BC-BA15-527B8DD5B149}"/>
              </a:ext>
            </a:extLst>
          </p:cNvPr>
          <p:cNvSpPr/>
          <p:nvPr/>
        </p:nvSpPr>
        <p:spPr>
          <a:xfrm>
            <a:off x="2975273" y="3285577"/>
            <a:ext cx="2274589" cy="370046"/>
          </a:xfrm>
          <a:prstGeom prst="roundRect">
            <a:avLst>
              <a:gd name="adj" fmla="val 1712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97" name="Rectángulo redondeado 96">
            <a:extLst>
              <a:ext uri="{FF2B5EF4-FFF2-40B4-BE49-F238E27FC236}">
                <a16:creationId xmlns:a16="http://schemas.microsoft.com/office/drawing/2014/main" id="{E16F8B7C-F7BA-FC7D-2DA3-17F280E73A54}"/>
              </a:ext>
            </a:extLst>
          </p:cNvPr>
          <p:cNvSpPr/>
          <p:nvPr/>
        </p:nvSpPr>
        <p:spPr>
          <a:xfrm>
            <a:off x="433686" y="4281777"/>
            <a:ext cx="2281329" cy="1033177"/>
          </a:xfrm>
          <a:prstGeom prst="roundRect">
            <a:avLst>
              <a:gd name="adj" fmla="val 654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98" name="Rectángulo redondeado 97">
            <a:extLst>
              <a:ext uri="{FF2B5EF4-FFF2-40B4-BE49-F238E27FC236}">
                <a16:creationId xmlns:a16="http://schemas.microsoft.com/office/drawing/2014/main" id="{BDCB815B-047A-8325-B330-31103722DADD}"/>
              </a:ext>
            </a:extLst>
          </p:cNvPr>
          <p:cNvSpPr/>
          <p:nvPr/>
        </p:nvSpPr>
        <p:spPr>
          <a:xfrm>
            <a:off x="2962573" y="4281777"/>
            <a:ext cx="2289514" cy="1033175"/>
          </a:xfrm>
          <a:prstGeom prst="roundRect">
            <a:avLst>
              <a:gd name="adj" fmla="val 7950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99" name="Rectángulo redondeado 98">
            <a:extLst>
              <a:ext uri="{FF2B5EF4-FFF2-40B4-BE49-F238E27FC236}">
                <a16:creationId xmlns:a16="http://schemas.microsoft.com/office/drawing/2014/main" id="{9613063F-CC72-FCB0-D643-1ADD4E97FC22}"/>
              </a:ext>
            </a:extLst>
          </p:cNvPr>
          <p:cNvSpPr/>
          <p:nvPr/>
        </p:nvSpPr>
        <p:spPr>
          <a:xfrm>
            <a:off x="433686" y="5938711"/>
            <a:ext cx="2281327" cy="873308"/>
          </a:xfrm>
          <a:prstGeom prst="roundRect">
            <a:avLst>
              <a:gd name="adj" fmla="val 507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107" name="Rectángulo redondeado 106">
            <a:extLst>
              <a:ext uri="{FF2B5EF4-FFF2-40B4-BE49-F238E27FC236}">
                <a16:creationId xmlns:a16="http://schemas.microsoft.com/office/drawing/2014/main" id="{075655A2-08AE-CE9A-02DA-EE8B75AD5492}"/>
              </a:ext>
            </a:extLst>
          </p:cNvPr>
          <p:cNvSpPr/>
          <p:nvPr/>
        </p:nvSpPr>
        <p:spPr>
          <a:xfrm>
            <a:off x="2970079" y="5938710"/>
            <a:ext cx="2282007" cy="873305"/>
          </a:xfrm>
          <a:prstGeom prst="roundRect">
            <a:avLst>
              <a:gd name="adj" fmla="val 5746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A2F15F0-F22F-4BC5-9324-E47B591C42BF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CD9FD55A-557D-BEDA-D5DA-0679477470E6}"/>
              </a:ext>
            </a:extLst>
          </p:cNvPr>
          <p:cNvGrpSpPr/>
          <p:nvPr/>
        </p:nvGrpSpPr>
        <p:grpSpPr>
          <a:xfrm>
            <a:off x="341832" y="1938245"/>
            <a:ext cx="6273881" cy="5035765"/>
            <a:chOff x="341832" y="1938245"/>
            <a:chExt cx="5018359" cy="5035765"/>
          </a:xfrm>
        </p:grpSpPr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477E9EB7-7C08-1BEC-0FAD-136F965302AF}"/>
                </a:ext>
              </a:extLst>
            </p:cNvPr>
            <p:cNvCxnSpPr>
              <a:cxnSpLocks/>
            </p:cNvCxnSpPr>
            <p:nvPr/>
          </p:nvCxnSpPr>
          <p:spPr>
            <a:xfrm>
              <a:off x="341832" y="1938245"/>
              <a:ext cx="5018359" cy="0"/>
            </a:xfrm>
            <a:prstGeom prst="line">
              <a:avLst/>
            </a:prstGeom>
            <a:ln w="9525">
              <a:solidFill>
                <a:srgbClr val="2A83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510EC4BE-D313-40EB-504F-348BE9A92E34}"/>
                </a:ext>
              </a:extLst>
            </p:cNvPr>
            <p:cNvCxnSpPr>
              <a:cxnSpLocks/>
            </p:cNvCxnSpPr>
            <p:nvPr/>
          </p:nvCxnSpPr>
          <p:spPr>
            <a:xfrm>
              <a:off x="341832" y="2841561"/>
              <a:ext cx="5018359" cy="0"/>
            </a:xfrm>
            <a:prstGeom prst="line">
              <a:avLst/>
            </a:prstGeom>
            <a:ln w="9525">
              <a:solidFill>
                <a:srgbClr val="2A83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53E7AFE7-664C-8B9C-3D31-9D30CA381072}"/>
                </a:ext>
              </a:extLst>
            </p:cNvPr>
            <p:cNvCxnSpPr>
              <a:cxnSpLocks/>
            </p:cNvCxnSpPr>
            <p:nvPr/>
          </p:nvCxnSpPr>
          <p:spPr>
            <a:xfrm>
              <a:off x="341832" y="6974010"/>
              <a:ext cx="5018359" cy="0"/>
            </a:xfrm>
            <a:prstGeom prst="line">
              <a:avLst/>
            </a:prstGeom>
            <a:ln w="9525">
              <a:solidFill>
                <a:srgbClr val="2A83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3F356805-0390-3E58-489C-98B10E383079}"/>
                </a:ext>
              </a:extLst>
            </p:cNvPr>
            <p:cNvCxnSpPr>
              <a:cxnSpLocks/>
            </p:cNvCxnSpPr>
            <p:nvPr/>
          </p:nvCxnSpPr>
          <p:spPr>
            <a:xfrm>
              <a:off x="341832" y="3755961"/>
              <a:ext cx="5018359" cy="0"/>
            </a:xfrm>
            <a:prstGeom prst="line">
              <a:avLst/>
            </a:prstGeom>
            <a:ln w="9525">
              <a:solidFill>
                <a:srgbClr val="2A83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4A8E0C1A-3D2C-07A9-C6D4-228906B8166D}"/>
                </a:ext>
              </a:extLst>
            </p:cNvPr>
            <p:cNvCxnSpPr>
              <a:cxnSpLocks/>
            </p:cNvCxnSpPr>
            <p:nvPr/>
          </p:nvCxnSpPr>
          <p:spPr>
            <a:xfrm>
              <a:off x="341832" y="5416811"/>
              <a:ext cx="5018359" cy="0"/>
            </a:xfrm>
            <a:prstGeom prst="line">
              <a:avLst/>
            </a:prstGeom>
            <a:ln w="9525">
              <a:solidFill>
                <a:srgbClr val="2A83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ángulo redondeado 38">
            <a:extLst>
              <a:ext uri="{FF2B5EF4-FFF2-40B4-BE49-F238E27FC236}">
                <a16:creationId xmlns:a16="http://schemas.microsoft.com/office/drawing/2014/main" id="{A5934B3E-394B-0D12-50FC-1D4F615D1EA5}"/>
              </a:ext>
            </a:extLst>
          </p:cNvPr>
          <p:cNvSpPr/>
          <p:nvPr/>
        </p:nvSpPr>
        <p:spPr>
          <a:xfrm>
            <a:off x="5565522" y="7419584"/>
            <a:ext cx="1082630" cy="194378"/>
          </a:xfrm>
          <a:prstGeom prst="roundRect">
            <a:avLst>
              <a:gd name="adj" fmla="val 4913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0" name="Rectángulo redondeado 39">
            <a:extLst>
              <a:ext uri="{FF2B5EF4-FFF2-40B4-BE49-F238E27FC236}">
                <a16:creationId xmlns:a16="http://schemas.microsoft.com/office/drawing/2014/main" id="{28408561-DFEF-CD84-3A89-BAA57D4F20D1}"/>
              </a:ext>
            </a:extLst>
          </p:cNvPr>
          <p:cNvSpPr/>
          <p:nvPr/>
        </p:nvSpPr>
        <p:spPr>
          <a:xfrm>
            <a:off x="5565522" y="1472693"/>
            <a:ext cx="1074226" cy="203513"/>
          </a:xfrm>
          <a:prstGeom prst="roundRect">
            <a:avLst>
              <a:gd name="adj" fmla="val 1283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2" name="Rectángulo redondeado 41">
            <a:extLst>
              <a:ext uri="{FF2B5EF4-FFF2-40B4-BE49-F238E27FC236}">
                <a16:creationId xmlns:a16="http://schemas.microsoft.com/office/drawing/2014/main" id="{46B7DF84-C6A9-2C6F-1732-9BDB03026979}"/>
              </a:ext>
            </a:extLst>
          </p:cNvPr>
          <p:cNvSpPr/>
          <p:nvPr/>
        </p:nvSpPr>
        <p:spPr>
          <a:xfrm>
            <a:off x="5565522" y="2385467"/>
            <a:ext cx="1082630" cy="203513"/>
          </a:xfrm>
          <a:prstGeom prst="roundRect">
            <a:avLst>
              <a:gd name="adj" fmla="val 1283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3" name="Rectángulo redondeado 42">
            <a:extLst>
              <a:ext uri="{FF2B5EF4-FFF2-40B4-BE49-F238E27FC236}">
                <a16:creationId xmlns:a16="http://schemas.microsoft.com/office/drawing/2014/main" id="{D01ABCC4-3E9C-3002-CFC5-D800DE860E2C}"/>
              </a:ext>
            </a:extLst>
          </p:cNvPr>
          <p:cNvSpPr/>
          <p:nvPr/>
        </p:nvSpPr>
        <p:spPr>
          <a:xfrm>
            <a:off x="5567018" y="3285577"/>
            <a:ext cx="1071052" cy="203513"/>
          </a:xfrm>
          <a:prstGeom prst="roundRect">
            <a:avLst>
              <a:gd name="adj" fmla="val 13692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4" name="Rectángulo redondeado 43">
            <a:extLst>
              <a:ext uri="{FF2B5EF4-FFF2-40B4-BE49-F238E27FC236}">
                <a16:creationId xmlns:a16="http://schemas.microsoft.com/office/drawing/2014/main" id="{FFC0B701-D549-BE29-B308-0D258B5CEB41}"/>
              </a:ext>
            </a:extLst>
          </p:cNvPr>
          <p:cNvSpPr/>
          <p:nvPr/>
        </p:nvSpPr>
        <p:spPr>
          <a:xfrm>
            <a:off x="5565523" y="4281777"/>
            <a:ext cx="1074226" cy="196205"/>
          </a:xfrm>
          <a:prstGeom prst="roundRect">
            <a:avLst>
              <a:gd name="adj" fmla="val 654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45" name="Rectángulo redondeado 44">
            <a:extLst>
              <a:ext uri="{FF2B5EF4-FFF2-40B4-BE49-F238E27FC236}">
                <a16:creationId xmlns:a16="http://schemas.microsoft.com/office/drawing/2014/main" id="{4AD9D16F-1F55-B619-C644-81CA05152B44}"/>
              </a:ext>
            </a:extLst>
          </p:cNvPr>
          <p:cNvSpPr/>
          <p:nvPr/>
        </p:nvSpPr>
        <p:spPr>
          <a:xfrm>
            <a:off x="5565523" y="5938711"/>
            <a:ext cx="1074225" cy="194378"/>
          </a:xfrm>
          <a:prstGeom prst="roundRect">
            <a:avLst>
              <a:gd name="adj" fmla="val 5074"/>
            </a:avLst>
          </a:prstGeom>
          <a:solidFill>
            <a:schemeClr val="tx1">
              <a:alpha val="5000"/>
            </a:schemeClr>
          </a:solidFill>
          <a:ln w="0">
            <a:solidFill>
              <a:schemeClr val="bg1">
                <a:lumMod val="85000"/>
              </a:schemeClr>
            </a:solidFill>
          </a:ln>
        </p:spPr>
        <p:txBody>
          <a:bodyPr wrap="square" lIns="36000" tIns="0" rIns="0" bIns="0" rtlCol="0">
            <a:spAutoFit/>
          </a:bodyPr>
          <a:lstStyle/>
          <a:p>
            <a:pPr>
              <a:lnSpc>
                <a:spcPts val="1620"/>
              </a:lnSpc>
            </a:pPr>
            <a:r>
              <a:rPr lang="es-CO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49BA351E-1E24-1EB5-C558-B6F158E23429}"/>
              </a:ext>
            </a:extLst>
          </p:cNvPr>
          <p:cNvSpPr txBox="1"/>
          <p:nvPr/>
        </p:nvSpPr>
        <p:spPr>
          <a:xfrm>
            <a:off x="374267" y="8797752"/>
            <a:ext cx="62738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CO" sz="900" dirty="0" err="1"/>
              <a:t>www.lodp.co</a:t>
            </a:r>
            <a:r>
              <a:rPr lang="es-CO" sz="900" dirty="0"/>
              <a:t> </a:t>
            </a:r>
            <a:r>
              <a:rPr lang="es-CO" sz="900" dirty="0" err="1"/>
              <a:t>garcia@lodp.co</a:t>
            </a:r>
            <a:r>
              <a:rPr lang="es-CO" sz="900" dirty="0"/>
              <a:t> La Oficina De Proyectos @</a:t>
            </a:r>
            <a:r>
              <a:rPr lang="es-CO" sz="900" dirty="0" err="1"/>
              <a:t>OfiDeProyectos</a:t>
            </a:r>
            <a:r>
              <a:rPr lang="es-CO" sz="900" dirty="0"/>
              <a:t> - Todos los Derechos Reservados 2023</a:t>
            </a:r>
          </a:p>
        </p:txBody>
      </p:sp>
    </p:spTree>
    <p:extLst>
      <p:ext uri="{BB962C8B-B14F-4D97-AF65-F5344CB8AC3E}">
        <p14:creationId xmlns:p14="http://schemas.microsoft.com/office/powerpoint/2010/main" val="3380118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305</TotalTime>
  <Words>139</Words>
  <Application>Microsoft Macintosh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>Interfaz Creativa SAS</Manager>
  <Company>La Oficina de Provectos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Negocio</dc:title>
  <dc:subject>Formato IDEAS</dc:subject>
  <dc:creator>Jaime Enrique Garcia</dc:creator>
  <cp:keywords/>
  <dc:description/>
  <cp:lastModifiedBy>Carlos Carvajalino</cp:lastModifiedBy>
  <cp:revision>6</cp:revision>
  <dcterms:created xsi:type="dcterms:W3CDTF">2023-02-05T10:18:35Z</dcterms:created>
  <dcterms:modified xsi:type="dcterms:W3CDTF">2023-06-27T16:53:08Z</dcterms:modified>
  <cp:category>Estrategia Corporativa</cp:category>
</cp:coreProperties>
</file>